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56" r:id="rId6"/>
    <p:sldId id="371" r:id="rId7"/>
    <p:sldId id="385" r:id="rId8"/>
    <p:sldId id="379" r:id="rId9"/>
    <p:sldId id="378" r:id="rId10"/>
    <p:sldId id="384" r:id="rId11"/>
    <p:sldId id="383" r:id="rId12"/>
    <p:sldId id="361" r:id="rId1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9CF49A5-C827-4E9B-BE23-4E5A568192F0}">
          <p14:sldIdLst>
            <p14:sldId id="256"/>
            <p14:sldId id="371"/>
            <p14:sldId id="385"/>
            <p14:sldId id="379"/>
            <p14:sldId id="378"/>
            <p14:sldId id="384"/>
            <p14:sldId id="383"/>
            <p14:sldId id="3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8E7"/>
    <a:srgbClr val="EC6608"/>
    <a:srgbClr val="DD052B"/>
    <a:srgbClr val="F9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3837" autoAdjust="0"/>
  </p:normalViewPr>
  <p:slideViewPr>
    <p:cSldViewPr>
      <p:cViewPr varScale="1">
        <p:scale>
          <a:sx n="35" d="100"/>
          <a:sy n="35" d="100"/>
        </p:scale>
        <p:origin x="917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4BF6C-1DE7-4C72-B885-2884F3E83BDC}" type="datetimeFigureOut">
              <a:rPr lang="fr-BE" smtClean="0"/>
              <a:t>28-10-22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585F2-5ECE-44B6-AA4D-6505DEAB127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6492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4DEB0-51A7-4EB0-B38B-D8EF9D39D8F1}" type="datetimeFigureOut">
              <a:rPr lang="fr-BE" smtClean="0"/>
              <a:t>28-10-22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CBBBA-F947-4DB9-B451-A97B6F17776A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3634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29" t="16535" r="11485" b="18314"/>
          <a:stretch/>
        </p:blipFill>
        <p:spPr>
          <a:xfrm>
            <a:off x="3215680" y="0"/>
            <a:ext cx="9217024" cy="6858000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83DD-4791-49CC-ABC2-ADCBB6956B65}" type="datetime1">
              <a:rPr lang="fr-BE" smtClean="0"/>
              <a:t>28-10-22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10" name="Espace réservé du texte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0167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5EC-C91F-4312-B92E-212826BF560E}" type="datetime1">
              <a:rPr lang="fr-BE" smtClean="0"/>
              <a:t>28-10-22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713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64F8-45B4-4D7C-B0FC-C76E4EE4D4B6}" type="datetime1">
              <a:rPr lang="fr-BE" smtClean="0"/>
              <a:t>28-10-22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22158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D1F2-453A-4E70-AB86-2413319D8F89}" type="datetime1">
              <a:rPr lang="fr-BE" smtClean="0"/>
              <a:t>28-10-22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20321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6407-CCC7-4E04-9A9C-4B90C7C0E71E}" type="datetime1">
              <a:rPr lang="fr-BE" smtClean="0"/>
              <a:t>28-10-22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9215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7719-BF5F-40F5-A6E7-8D98E0B08C51}" type="datetime1">
              <a:rPr lang="fr-BE" smtClean="0"/>
              <a:t>28-10-22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381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5" r="10198" b="17626"/>
          <a:stretch/>
        </p:blipFill>
        <p:spPr>
          <a:xfrm>
            <a:off x="3407701" y="0"/>
            <a:ext cx="9025003" cy="6858000"/>
          </a:xfrm>
          <a:prstGeom prst="rect">
            <a:avLst/>
          </a:prstGeom>
        </p:spPr>
      </p:pic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/>
          <a:p>
            <a:fld id="{53C69612-6325-42CC-9359-82AC085503CA}" type="datetime1">
              <a:rPr lang="fr-BE" smtClean="0"/>
              <a:t>28-10-22</a:t>
            </a:fld>
            <a:endParaRPr lang="fr-BE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09600" y="6356351"/>
            <a:ext cx="8078688" cy="365125"/>
          </a:xfrm>
        </p:spPr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  <a:endParaRPr lang="fr-BE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 dirty="0"/>
          </a:p>
        </p:txBody>
      </p:sp>
      <p:sp>
        <p:nvSpPr>
          <p:cNvPr id="13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14" name="Espace réservé du texte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Tx/>
              <a:buBlip>
                <a:blip r:embed="rId3"/>
              </a:buBlip>
              <a:defRPr/>
            </a:lvl1pPr>
            <a:lvl2pPr>
              <a:defRPr>
                <a:solidFill>
                  <a:srgbClr val="FF0000"/>
                </a:solidFill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1809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99" r="11307" b="18069"/>
          <a:stretch/>
        </p:blipFill>
        <p:spPr>
          <a:xfrm>
            <a:off x="3407702" y="0"/>
            <a:ext cx="9037297" cy="6858000"/>
          </a:xfrm>
          <a:prstGeom prst="rect">
            <a:avLst/>
          </a:prstGeom>
        </p:spPr>
      </p:pic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/>
          <a:p>
            <a:fld id="{84009A90-5102-4C97-8B4D-F0CC970694F9}" type="datetime1">
              <a:rPr lang="fr-BE" smtClean="0"/>
              <a:t>28-10-22</a:t>
            </a:fld>
            <a:endParaRPr lang="fr-BE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  <p:sp>
        <p:nvSpPr>
          <p:cNvPr id="1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13" name="Espace réservé du texte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Tx/>
              <a:buBlip>
                <a:blip r:embed="rId3"/>
              </a:buBlip>
              <a:defRPr/>
            </a:lvl1pPr>
            <a:lvl2pPr>
              <a:defRPr>
                <a:solidFill>
                  <a:schemeClr val="accent2"/>
                </a:solidFill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8965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80" r="14771" b="17574"/>
          <a:stretch/>
        </p:blipFill>
        <p:spPr>
          <a:xfrm>
            <a:off x="3601605" y="0"/>
            <a:ext cx="8590395" cy="6858000"/>
          </a:xfrm>
          <a:prstGeom prst="rect">
            <a:avLst/>
          </a:prstGeom>
        </p:spPr>
      </p:pic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/>
          <a:p>
            <a:fld id="{3783710C-FDC3-4E82-B28D-F57D114F332A}" type="datetime1">
              <a:rPr lang="fr-BE" smtClean="0"/>
              <a:t>28-10-22</a:t>
            </a:fld>
            <a:endParaRPr lang="fr-BE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  <p:sp>
        <p:nvSpPr>
          <p:cNvPr id="1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13" name="Espace réservé du texte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Tx/>
              <a:buBlip>
                <a:blip r:embed="rId3"/>
              </a:buBlip>
              <a:defRPr/>
            </a:lvl1pPr>
            <a:lvl2pPr>
              <a:defRPr>
                <a:solidFill>
                  <a:schemeClr val="accent3"/>
                </a:solidFill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3069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A76-5300-4848-9EAC-883A1CB3A6C2}" type="datetime1">
              <a:rPr lang="fr-BE" smtClean="0"/>
              <a:t>28-10-22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2220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DF53-E428-42EC-9AC5-AE1398CC3DBC}" type="datetime1">
              <a:rPr lang="fr-BE" smtClean="0"/>
              <a:t>28-10-22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752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48C5-A201-4DD2-A8E2-7F456B3457D9}" type="datetime1">
              <a:rPr lang="fr-BE" smtClean="0"/>
              <a:t>28-10-22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154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45E7-90E0-423D-A5B4-E18AAA300BE2}" type="datetime1">
              <a:rPr lang="fr-BE" smtClean="0"/>
              <a:t>28-10-22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0155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8F1C6-0012-4485-A42A-CE4D6DF89C8F}" type="datetime1">
              <a:rPr lang="fr-BE" smtClean="0"/>
              <a:t>28-10-22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Agence pour une Vie de Qualité | Commission Accueil et Hébergement des personnes âgées | 24/01/2020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3617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E2279-C641-4517-8798-76E120244D6A}" type="datetime1">
              <a:rPr lang="fr-BE" smtClean="0"/>
              <a:t>28-10-22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9600" y="6356351"/>
            <a:ext cx="812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/>
              <a:t>Agence pour une Vie de Qualité | Commission Accueil et Hébergement des personnes âgées | 24/01/2020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0EAA3-B492-4AF6-BF65-B472DE8DBA5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650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u="sng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6"/>
        </a:buBlip>
        <a:defRPr sz="3200" u="sng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965300" y="2829398"/>
            <a:ext cx="74511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b="1" dirty="0">
                <a:solidFill>
                  <a:srgbClr val="EC66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 2021 – 2024 public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4" y="476673"/>
            <a:ext cx="7200799" cy="183336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974520" y="4708138"/>
            <a:ext cx="68767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15/09/2022</a:t>
            </a:r>
            <a:endParaRPr lang="fr-BE" sz="1600" dirty="0">
              <a:solidFill>
                <a:srgbClr val="DD05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FB7E784-9200-4741-BA4B-61980A9E6D51}"/>
              </a:ext>
            </a:extLst>
          </p:cNvPr>
          <p:cNvSpPr txBox="1"/>
          <p:nvPr/>
        </p:nvSpPr>
        <p:spPr>
          <a:xfrm>
            <a:off x="2974520" y="3906616"/>
            <a:ext cx="7441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>
                <a:latin typeface="Arial" panose="020B0604020202020204" pitchFamily="34" charset="0"/>
                <a:cs typeface="Arial" panose="020B0604020202020204" pitchFamily="34" charset="0"/>
              </a:rPr>
              <a:t>Propositions</a:t>
            </a:r>
          </a:p>
          <a:p>
            <a:endParaRPr lang="fr-B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401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7C7C56E8-500F-4992-ACA7-21606478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Agence pour une Vie de Qualité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18930EB-2AD6-4560-8817-88D12017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2</a:t>
            </a:fld>
            <a:endParaRPr lang="fr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5E57AD09-4B13-4099-AF8B-11F144E7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4400" b="1" u="none" dirty="0">
                <a:solidFill>
                  <a:srgbClr val="EC66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Propositions ANM 2021 - 2024</a:t>
            </a:r>
            <a:endParaRPr lang="fr-BE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F5BEC2E-E450-4BB8-88BE-13880D318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Implémentation de la mesure</a:t>
            </a:r>
          </a:p>
          <a:p>
            <a:pPr marL="0" indent="0">
              <a:buNone/>
            </a:pPr>
            <a:r>
              <a:rPr lang="fr-BE" u="none" dirty="0"/>
              <a:t>Principe général :	</a:t>
            </a:r>
          </a:p>
          <a:p>
            <a:pPr marL="0" indent="0">
              <a:buNone/>
            </a:pPr>
            <a:r>
              <a:rPr lang="fr-BE" sz="2400" u="none" dirty="0"/>
              <a:t>c‘est montant maximum qui est attribué chaque année civil.</a:t>
            </a:r>
          </a:p>
          <a:p>
            <a:pPr marL="0" indent="0">
              <a:buNone/>
            </a:pPr>
            <a:endParaRPr lang="fr-BE" sz="2400" u="none" dirty="0"/>
          </a:p>
          <a:p>
            <a:pPr marL="0" indent="0">
              <a:buNone/>
            </a:pPr>
            <a:r>
              <a:rPr lang="fr-BE" sz="2400" u="none" dirty="0"/>
              <a:t>Avec un montant maximum (</a:t>
            </a:r>
            <a:r>
              <a:rPr lang="fr-BE" sz="2400" u="none" dirty="0" err="1"/>
              <a:t>Mtxi</a:t>
            </a:r>
            <a:r>
              <a:rPr lang="fr-BE" sz="2400" u="none" dirty="0"/>
              <a:t>) par établissement défini au 01/01/2023 sur base des lits au 30/06/2022.</a:t>
            </a:r>
          </a:p>
          <a:p>
            <a:pPr marL="0" indent="0">
              <a:buNone/>
            </a:pPr>
            <a:r>
              <a:rPr lang="fr-BE" u="none" dirty="0"/>
              <a:t>	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95222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7C7C56E8-500F-4992-ACA7-21606478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Agence pour une Vie de Qualité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18930EB-2AD6-4560-8817-88D12017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3</a:t>
            </a:fld>
            <a:endParaRPr lang="fr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5E57AD09-4B13-4099-AF8B-11F144E7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4400" b="1" u="none" dirty="0">
                <a:solidFill>
                  <a:srgbClr val="EC66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Propositions ANM 2021 - 2024</a:t>
            </a:r>
            <a:endParaRPr lang="fr-BE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F5BEC2E-E450-4BB8-88BE-13880D318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BE" dirty="0"/>
              <a:t>Implémentation de la mesure</a:t>
            </a:r>
          </a:p>
          <a:p>
            <a:pPr marL="0" indent="0">
              <a:buNone/>
            </a:pPr>
            <a:r>
              <a:rPr lang="fr-BE" u="none" dirty="0"/>
              <a:t>	</a:t>
            </a:r>
          </a:p>
          <a:p>
            <a:pPr marL="0" indent="0">
              <a:buNone/>
            </a:pPr>
            <a:r>
              <a:rPr lang="fr-BE" sz="2000" u="none" dirty="0"/>
              <a:t>  </a:t>
            </a:r>
            <a:r>
              <a:rPr lang="fr-BE" sz="2100" u="none" dirty="0"/>
              <a:t>phase 1 : pour 2023  financement facultatif.</a:t>
            </a:r>
          </a:p>
          <a:p>
            <a:pPr marL="0" indent="0">
              <a:buNone/>
            </a:pPr>
            <a:r>
              <a:rPr lang="fr-BE" sz="2100" u="none" dirty="0"/>
              <a:t>	a) calcul du montant de financement max par établissement (</a:t>
            </a:r>
            <a:r>
              <a:rPr lang="fr-BE" sz="2100" u="none" dirty="0" err="1"/>
              <a:t>Mtxi</a:t>
            </a:r>
            <a:r>
              <a:rPr lang="fr-BE" sz="2100" u="none" dirty="0"/>
              <a:t>) au 1</a:t>
            </a:r>
            <a:r>
              <a:rPr lang="fr-BE" sz="2100" u="none" baseline="30000" dirty="0"/>
              <a:t>er</a:t>
            </a:r>
            <a:r>
              <a:rPr lang="fr-BE" sz="2100" u="none" dirty="0"/>
              <a:t> janvier 2023.</a:t>
            </a:r>
          </a:p>
          <a:p>
            <a:pPr marL="0" indent="0">
              <a:buNone/>
            </a:pPr>
            <a:r>
              <a:rPr lang="fr-BE" sz="2100" u="none" dirty="0"/>
              <a:t>	b) les 4 avances (janvier, avril, juillet et octobre) seront = </a:t>
            </a:r>
            <a:r>
              <a:rPr lang="fr-BE" sz="2100" u="none" dirty="0" err="1"/>
              <a:t>Mtxi</a:t>
            </a:r>
            <a:r>
              <a:rPr lang="fr-BE" sz="2100" u="none" dirty="0"/>
              <a:t>/4</a:t>
            </a:r>
          </a:p>
          <a:p>
            <a:pPr marL="0" indent="0">
              <a:buNone/>
            </a:pPr>
            <a:r>
              <a:rPr lang="fr-BE" sz="2100" u="none" dirty="0"/>
              <a:t>	     Paiement via notifications spécifiques (hors avances 3V RVT).</a:t>
            </a:r>
          </a:p>
          <a:p>
            <a:pPr marL="0" indent="0">
              <a:buNone/>
            </a:pPr>
            <a:r>
              <a:rPr lang="fr-BE" sz="2100" u="none" dirty="0"/>
              <a:t>	</a:t>
            </a:r>
          </a:p>
          <a:p>
            <a:pPr marL="0" indent="0">
              <a:buNone/>
            </a:pPr>
            <a:r>
              <a:rPr lang="fr-BE" sz="2100" u="none" dirty="0"/>
              <a:t>	c) AJOUTER 1 Type de contrat dans RVT (« Création d’emploi 2021-2024 »).</a:t>
            </a:r>
          </a:p>
          <a:p>
            <a:pPr marL="0" indent="0">
              <a:buNone/>
            </a:pPr>
            <a:r>
              <a:rPr lang="fr-BE" sz="2100" u="none" dirty="0"/>
              <a:t>		-Encodage possible à partir du 01/01/2023.</a:t>
            </a:r>
          </a:p>
          <a:p>
            <a:pPr marL="0" indent="0">
              <a:buNone/>
            </a:pPr>
            <a:r>
              <a:rPr lang="fr-BE" sz="2100" u="none" dirty="0"/>
              <a:t>		-type de qualifications autorisées :  toutes.						(pour permettre le calcul des heures de remplacement fins de carrière)  </a:t>
            </a:r>
          </a:p>
          <a:p>
            <a:pPr marL="0" indent="0">
              <a:buNone/>
            </a:pPr>
            <a:r>
              <a:rPr lang="fr-BE" sz="2100" u="none" dirty="0"/>
              <a:t>		</a:t>
            </a:r>
          </a:p>
          <a:p>
            <a:pPr marL="0" indent="0">
              <a:buNone/>
            </a:pPr>
            <a:r>
              <a:rPr lang="fr-BE" sz="2100" u="none" dirty="0"/>
              <a:t>	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9389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7C7C56E8-500F-4992-ACA7-21606478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Agence pour une Vie de Qualité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18930EB-2AD6-4560-8817-88D12017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4</a:t>
            </a:fld>
            <a:endParaRPr lang="fr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5E57AD09-4B13-4099-AF8B-11F144E7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4400" b="1" u="none" dirty="0">
                <a:solidFill>
                  <a:srgbClr val="EC66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Propositions ANM 2021 - 2024</a:t>
            </a:r>
            <a:endParaRPr lang="fr-BE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F5BEC2E-E450-4BB8-88BE-13880D318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200" dirty="0"/>
              <a:t>Implémentation de la mesure</a:t>
            </a:r>
          </a:p>
          <a:p>
            <a:pPr marL="0" indent="0">
              <a:buNone/>
            </a:pPr>
            <a:r>
              <a:rPr lang="fr-BE" sz="2200" u="none" dirty="0"/>
              <a:t>     Phase 2 pour 2024 :</a:t>
            </a:r>
          </a:p>
          <a:p>
            <a:pPr>
              <a:buFontTx/>
              <a:buChar char="-"/>
            </a:pPr>
            <a:r>
              <a:rPr lang="fr-BE" sz="2200" u="none" dirty="0"/>
              <a:t>intégrer le mécanisme d’encodage et de calcul de l’ANM public 2021-2024 dans </a:t>
            </a:r>
            <a:r>
              <a:rPr lang="fr-BE" sz="2200" u="none" dirty="0" err="1"/>
              <a:t>applifin</a:t>
            </a:r>
            <a:r>
              <a:rPr lang="fr-BE" sz="2200" u="none" dirty="0"/>
              <a:t>.</a:t>
            </a:r>
          </a:p>
          <a:p>
            <a:pPr marL="0" indent="0">
              <a:buNone/>
            </a:pPr>
            <a:r>
              <a:rPr lang="fr-BE" sz="2200" u="none" dirty="0"/>
              <a:t>	a) encodage du coût pour chaque personne avec contrat ANM-2021-	     2024 public par trimestre (proposition de prévoir un </a:t>
            </a:r>
            <a:r>
              <a:rPr lang="fr-BE" sz="2200" u="none" dirty="0" err="1"/>
              <a:t>côut</a:t>
            </a:r>
            <a:r>
              <a:rPr lang="fr-BE" sz="2200" u="none" dirty="0"/>
              <a:t> max =&gt;     	     coût max= barème </a:t>
            </a:r>
            <a:r>
              <a:rPr lang="fr-BE" sz="2200" u="none" dirty="0" err="1"/>
              <a:t>infi</a:t>
            </a:r>
            <a:r>
              <a:rPr lang="fr-BE" sz="2200" u="none" dirty="0"/>
              <a:t> A1 ancienneté max).</a:t>
            </a:r>
          </a:p>
          <a:p>
            <a:pPr marL="0" indent="0">
              <a:buNone/>
            </a:pPr>
            <a:r>
              <a:rPr lang="fr-BE" sz="2200" u="none" dirty="0"/>
              <a:t>	b) avance 3v, ajout de l’avance ANM 2021-2024 </a:t>
            </a:r>
          </a:p>
          <a:p>
            <a:pPr marL="0" indent="0">
              <a:buNone/>
            </a:pPr>
            <a:r>
              <a:rPr lang="fr-BE" sz="2200" u="none" dirty="0"/>
              <a:t>	(</a:t>
            </a:r>
            <a:r>
              <a:rPr lang="fr-BE" sz="2200" u="none" dirty="0">
                <a:highlight>
                  <a:srgbClr val="FFFF00"/>
                </a:highlight>
              </a:rPr>
              <a:t>((harmonisation + 2011-2013)*1,03) + </a:t>
            </a:r>
            <a:r>
              <a:rPr lang="fr-BE" sz="2200" u="none" dirty="0" err="1">
                <a:highlight>
                  <a:srgbClr val="FFFF00"/>
                </a:highlight>
              </a:rPr>
              <a:t>Mtxi</a:t>
            </a:r>
            <a:r>
              <a:rPr lang="fr-BE" sz="2200" u="none" dirty="0">
                <a:highlight>
                  <a:srgbClr val="FFFF00"/>
                </a:highlight>
              </a:rPr>
              <a:t>)/4</a:t>
            </a:r>
          </a:p>
          <a:p>
            <a:pPr marL="0" indent="0">
              <a:buNone/>
            </a:pPr>
            <a:r>
              <a:rPr lang="fr-BE" sz="2200" u="none" dirty="0"/>
              <a:t>		</a:t>
            </a:r>
            <a:r>
              <a:rPr lang="fr-BE" u="none" dirty="0"/>
              <a:t>	</a:t>
            </a:r>
            <a:endParaRPr lang="fr-BE" sz="1600" u="none" dirty="0"/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25040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7C7C56E8-500F-4992-ACA7-21606478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Agence pour une Vie de Qualité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18930EB-2AD6-4560-8817-88D12017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5</a:t>
            </a:fld>
            <a:endParaRPr lang="fr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5E57AD09-4B13-4099-AF8B-11F144E7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4400" b="1" u="none" dirty="0">
                <a:solidFill>
                  <a:srgbClr val="EC66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Propositions ANM 2021 - 2024</a:t>
            </a:r>
            <a:endParaRPr lang="fr-BE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F5BEC2E-E450-4BB8-88BE-13880D318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BE" sz="5600" dirty="0"/>
              <a:t>Implémentation de la mesure</a:t>
            </a:r>
          </a:p>
          <a:p>
            <a:pPr marL="0" indent="0">
              <a:buNone/>
            </a:pPr>
            <a:r>
              <a:rPr lang="fr-BE" sz="5600" u="none" dirty="0"/>
              <a:t>	Phase 3 :  pour janvier 2025 </a:t>
            </a:r>
          </a:p>
          <a:p>
            <a:pPr marL="0" indent="0">
              <a:buNone/>
            </a:pPr>
            <a:endParaRPr lang="fr-BE" sz="5600" u="none" dirty="0"/>
          </a:p>
          <a:p>
            <a:pPr marL="0" indent="0">
              <a:buNone/>
            </a:pPr>
            <a:r>
              <a:rPr lang="fr-BE" sz="5600" u="none" dirty="0"/>
              <a:t>	a) Vérification de l’utilisation du financement lors du décompte dans </a:t>
            </a:r>
            <a:r>
              <a:rPr lang="fr-BE" sz="5600" u="none" dirty="0" err="1"/>
              <a:t>Applifin</a:t>
            </a:r>
            <a:r>
              <a:rPr lang="fr-BE" sz="5600" u="none" dirty="0"/>
              <a:t>:</a:t>
            </a:r>
          </a:p>
          <a:p>
            <a:pPr marL="0" indent="0">
              <a:buNone/>
            </a:pPr>
            <a:r>
              <a:rPr lang="fr-BE" sz="5600" u="none" dirty="0"/>
              <a:t>	     Montant à financer = min(MTXM; coût)</a:t>
            </a:r>
          </a:p>
          <a:p>
            <a:pPr marL="0" indent="0">
              <a:buNone/>
            </a:pPr>
            <a:r>
              <a:rPr lang="fr-BE" sz="5600" u="none" dirty="0"/>
              <a:t>	   !!! </a:t>
            </a:r>
            <a:r>
              <a:rPr lang="fr-BE" sz="5600" u="none" dirty="0" err="1"/>
              <a:t>MTxm</a:t>
            </a:r>
            <a:r>
              <a:rPr lang="fr-BE" sz="5600" u="none" dirty="0"/>
              <a:t> = montant financé moyen sur la période référence ( 30 jours à Mtxi1 + 335 jours à Mtxi2)</a:t>
            </a:r>
          </a:p>
          <a:p>
            <a:pPr marL="0" indent="0">
              <a:buNone/>
            </a:pPr>
            <a:r>
              <a:rPr lang="fr-BE" sz="5600" u="none" dirty="0"/>
              <a:t>	     </a:t>
            </a:r>
            <a:r>
              <a:rPr lang="fr-BE" sz="5600" u="none" dirty="0">
                <a:highlight>
                  <a:srgbClr val="FFFF00"/>
                </a:highlight>
              </a:rPr>
              <a:t>Contrôle?</a:t>
            </a:r>
          </a:p>
          <a:p>
            <a:pPr marL="0" indent="0">
              <a:buNone/>
            </a:pPr>
            <a:endParaRPr lang="fr-BE" sz="5600" u="none" dirty="0"/>
          </a:p>
          <a:p>
            <a:pPr marL="0" indent="0">
              <a:buNone/>
            </a:pPr>
            <a:endParaRPr lang="fr-BE" sz="5600" u="none" dirty="0"/>
          </a:p>
          <a:p>
            <a:pPr marL="0" indent="0">
              <a:buNone/>
            </a:pPr>
            <a:r>
              <a:rPr lang="fr-BE" sz="5600" u="none" dirty="0"/>
              <a:t>	Calculer le décompte du financement, payer et communiquer.</a:t>
            </a:r>
          </a:p>
          <a:p>
            <a:pPr marL="0" indent="0">
              <a:buNone/>
            </a:pPr>
            <a:r>
              <a:rPr lang="fr-BE" sz="5600" u="none" dirty="0"/>
              <a:t>	</a:t>
            </a:r>
          </a:p>
          <a:p>
            <a:pPr marL="0" indent="0">
              <a:buNone/>
            </a:pPr>
            <a:r>
              <a:rPr lang="fr-BE" sz="5600" u="none" dirty="0"/>
              <a:t>	- l’ETP « création d’emploi 2021-2024 » n’est comptabilisé que dans le calcul des dispenses droits Fin de Carrière.</a:t>
            </a:r>
          </a:p>
          <a:p>
            <a:pPr marL="0" indent="0">
              <a:buNone/>
            </a:pPr>
            <a:r>
              <a:rPr lang="fr-BE" sz="5600" u="none" dirty="0"/>
              <a:t>	(pas dans la norme et pas dans 3V).</a:t>
            </a:r>
          </a:p>
          <a:p>
            <a:pPr marL="0" indent="0">
              <a:buNone/>
            </a:pPr>
            <a:r>
              <a:rPr lang="fr-BE" sz="5600" u="none" dirty="0"/>
              <a:t>	</a:t>
            </a:r>
          </a:p>
          <a:p>
            <a:pPr marL="0" indent="0">
              <a:buNone/>
            </a:pPr>
            <a:r>
              <a:rPr lang="fr-BE" sz="5600" u="none" dirty="0"/>
              <a:t>	Créer un tableau VIII dans le décompte du 3V. </a:t>
            </a:r>
          </a:p>
          <a:p>
            <a:pPr marL="0" indent="0">
              <a:buNone/>
            </a:pPr>
            <a:r>
              <a:rPr lang="fr-BE" sz="5600" u="none" dirty="0"/>
              <a:t>	Financement </a:t>
            </a:r>
            <a:r>
              <a:rPr lang="fr-BE" sz="5600" u="none" dirty="0" err="1"/>
              <a:t>Aviq</a:t>
            </a:r>
            <a:r>
              <a:rPr lang="fr-BE" sz="5600" u="none" dirty="0"/>
              <a:t> Création d’emploi 2021- 2024 est ajouté (comme tableau VII).</a:t>
            </a:r>
          </a:p>
          <a:p>
            <a:pPr marL="0" indent="0">
              <a:buNone/>
            </a:pPr>
            <a:endParaRPr lang="fr-BE" sz="5600" u="none" dirty="0"/>
          </a:p>
          <a:p>
            <a:pPr marL="0" indent="0">
              <a:buNone/>
            </a:pPr>
            <a:r>
              <a:rPr lang="fr-BE" sz="5600" u="none" dirty="0"/>
              <a:t>	dans le tableau Décompte final – Versement, modifier la ligne « Montant total du financement troisième 	volet (voir 	VI+VII</a:t>
            </a:r>
            <a:r>
              <a:rPr lang="fr-BE" sz="5600" u="none" dirty="0">
                <a:highlight>
                  <a:srgbClr val="FF0000"/>
                </a:highlight>
              </a:rPr>
              <a:t>+VIII</a:t>
            </a:r>
            <a:r>
              <a:rPr lang="fr-BE" sz="5600" u="none" dirty="0"/>
              <a:t>).</a:t>
            </a:r>
          </a:p>
          <a:p>
            <a:pPr marL="0" indent="0">
              <a:buNone/>
            </a:pPr>
            <a:r>
              <a:rPr lang="fr-BE" sz="5600" u="none" dirty="0"/>
              <a:t>	le maximum à financer dans le nouveau tableau VIII création d’emploi 2021-2024 est </a:t>
            </a:r>
            <a:r>
              <a:rPr lang="fr-BE" sz="5600" u="none" dirty="0" err="1"/>
              <a:t>Mtxm</a:t>
            </a:r>
            <a:r>
              <a:rPr lang="fr-BE" sz="5600" u="none" dirty="0"/>
              <a:t>.</a:t>
            </a:r>
          </a:p>
          <a:p>
            <a:pPr marL="0" indent="0">
              <a:buNone/>
            </a:pPr>
            <a:r>
              <a:rPr lang="fr-BE" sz="5600" u="none" dirty="0"/>
              <a:t>	* le tableau est trié sur la date du début du contrat (ordre chronologique).</a:t>
            </a:r>
          </a:p>
          <a:p>
            <a:pPr marL="0" indent="0">
              <a:buNone/>
            </a:pPr>
            <a:endParaRPr lang="fr-BE" u="none" dirty="0"/>
          </a:p>
          <a:p>
            <a:pPr marL="0" indent="0">
              <a:buNone/>
            </a:pPr>
            <a:r>
              <a:rPr lang="fr-BE" u="none" dirty="0"/>
              <a:t>	</a:t>
            </a:r>
          </a:p>
          <a:p>
            <a:pPr marL="0" indent="0">
              <a:buNone/>
            </a:pPr>
            <a:endParaRPr lang="fr-BE" u="none" dirty="0"/>
          </a:p>
          <a:p>
            <a:pPr marL="0" indent="0">
              <a:buNone/>
            </a:pPr>
            <a:r>
              <a:rPr lang="fr-BE" u="none" dirty="0"/>
              <a:t>	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87831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7C7C56E8-500F-4992-ACA7-21606478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Agence pour une Vie de Qualité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18930EB-2AD6-4560-8817-88D12017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6</a:t>
            </a:fld>
            <a:endParaRPr lang="fr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5E57AD09-4B13-4099-AF8B-11F144E7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4400" b="1" u="none" dirty="0">
                <a:solidFill>
                  <a:srgbClr val="EC66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Propositions ANM 2021 - 2024</a:t>
            </a:r>
            <a:endParaRPr lang="fr-BE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F5BEC2E-E450-4BB8-88BE-13880D318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sz="2800" u="none" dirty="0"/>
              <a:t>Gestion du financement libéré (fermeture de lits).</a:t>
            </a:r>
          </a:p>
          <a:p>
            <a:pPr marL="0" indent="0">
              <a:buNone/>
            </a:pPr>
            <a:endParaRPr lang="fr-BE" sz="2800" u="none" dirty="0"/>
          </a:p>
          <a:p>
            <a:pPr marL="0" indent="0">
              <a:buNone/>
            </a:pPr>
            <a:r>
              <a:rPr lang="fr-BE" sz="2800" u="none" dirty="0"/>
              <a:t>Le financement libéré est réattribué par le service suivant la règle suivante :</a:t>
            </a:r>
          </a:p>
          <a:p>
            <a:pPr marL="0" indent="0">
              <a:buNone/>
            </a:pPr>
            <a:endParaRPr lang="fr-BE" sz="800" u="none" dirty="0"/>
          </a:p>
          <a:p>
            <a:pPr marL="0" indent="0">
              <a:buNone/>
            </a:pPr>
            <a:r>
              <a:rPr lang="fr-BE" sz="1100" u="none" dirty="0"/>
              <a:t>1) Les transferts de lits dans le même PO font suivre le financement ANM 2021-2024 au prorata du volume de transfert.</a:t>
            </a:r>
          </a:p>
          <a:p>
            <a:pPr marL="0" indent="0">
              <a:buNone/>
            </a:pPr>
            <a:r>
              <a:rPr lang="fr-BE" sz="1100" u="none" dirty="0"/>
              <a:t>2) Les transferts de lits vers des PO &lt;&gt;  ou la libération de lits, libèrent du financement au prorata du volume de transfert qui va dans le pot commun.</a:t>
            </a:r>
          </a:p>
          <a:p>
            <a:pPr marL="0" indent="0">
              <a:buNone/>
            </a:pPr>
            <a:r>
              <a:rPr lang="fr-BE" sz="1100" u="none" dirty="0"/>
              <a:t>3) Les établissement ayant obtenu un numéro INAMI après l’attribution initiale du financement ANM 2021-2024 public sont placés sur liste d’attente « ANM 2021-2024 » avec une priorité 1 et les établissements avec augmentation de capacité avec une priorité 2.</a:t>
            </a:r>
          </a:p>
          <a:p>
            <a:pPr marL="0" indent="0">
              <a:buNone/>
            </a:pPr>
            <a:r>
              <a:rPr lang="fr-BE" sz="1100" u="none" dirty="0"/>
              <a:t>4) Au 1</a:t>
            </a:r>
            <a:r>
              <a:rPr lang="fr-BE" sz="1100" u="none" baseline="30000" dirty="0"/>
              <a:t>er</a:t>
            </a:r>
            <a:r>
              <a:rPr lang="fr-BE" sz="1100" u="none" dirty="0"/>
              <a:t> janvier de chaque année, le solde du pot commun est attribué aux établissements sur la liste « ANM 2021-2024 » (sur base des lits au 30/06), </a:t>
            </a:r>
          </a:p>
          <a:p>
            <a:pPr marL="0" indent="0">
              <a:buNone/>
            </a:pPr>
            <a:r>
              <a:rPr lang="fr-BE" sz="1100" u="none" dirty="0"/>
              <a:t>	a) par ordre de priorité.</a:t>
            </a:r>
          </a:p>
          <a:p>
            <a:pPr marL="0" indent="0">
              <a:buNone/>
            </a:pPr>
            <a:r>
              <a:rPr lang="fr-BE" sz="1100" u="none" dirty="0"/>
              <a:t>	b) par ordre, du plus ancien sur la liste au plus récent.</a:t>
            </a:r>
          </a:p>
          <a:p>
            <a:pPr marL="0" indent="0">
              <a:buNone/>
            </a:pPr>
            <a:r>
              <a:rPr lang="fr-BE" sz="1100" u="none" dirty="0"/>
              <a:t>	c) le montant par établissement est calculé selon la méthode utilisée pour l’attribution initiale.</a:t>
            </a:r>
          </a:p>
          <a:p>
            <a:pPr marL="0" indent="0">
              <a:buNone/>
            </a:pPr>
            <a:r>
              <a:rPr lang="fr-BE" sz="1100" u="none" dirty="0"/>
              <a:t>	d) si le solde à attribuer est &lt; au montant calculé pour l’établissement, l’établissement  reste sur la liste ANM 2021-2024.</a:t>
            </a:r>
          </a:p>
        </p:txBody>
      </p:sp>
    </p:spTree>
    <p:extLst>
      <p:ext uri="{BB962C8B-B14F-4D97-AF65-F5344CB8AC3E}">
        <p14:creationId xmlns:p14="http://schemas.microsoft.com/office/powerpoint/2010/main" val="2183532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7C7C56E8-500F-4992-ACA7-21606478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/>
              <a:t>Agence pour une Vie de Qualité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18930EB-2AD6-4560-8817-88D12017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0EAA3-B492-4AF6-BF65-B472DE8DBA5D}" type="slidenum">
              <a:rPr lang="fr-BE" smtClean="0"/>
              <a:t>7</a:t>
            </a:fld>
            <a:endParaRPr lang="fr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5E57AD09-4B13-4099-AF8B-11F144E7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4400" b="1" u="none" dirty="0">
                <a:solidFill>
                  <a:srgbClr val="EC66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Propositions ANM 2021 - 2024</a:t>
            </a:r>
            <a:endParaRPr lang="fr-BE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F5BEC2E-E450-4BB8-88BE-13880D318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fr-BE" dirty="0"/>
              <a:t>Implémentation de la mesure</a:t>
            </a:r>
          </a:p>
          <a:p>
            <a:pPr marL="0" lvl="0" indent="0">
              <a:spcAft>
                <a:spcPts val="600"/>
              </a:spcAft>
              <a:buNone/>
            </a:pPr>
            <a:endParaRPr lang="fr-BE" u="none" dirty="0"/>
          </a:p>
          <a:p>
            <a:pPr marL="0" lvl="0" indent="0">
              <a:spcAft>
                <a:spcPts val="600"/>
              </a:spcAft>
              <a:buNone/>
            </a:pPr>
            <a:r>
              <a:rPr lang="fr-BE" u="none" dirty="0"/>
              <a:t>Technique!	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fr-BE" sz="3200" u="none" dirty="0">
                <a:latin typeface="Arial" panose="020B0604020202020204" pitchFamily="34" charset="0"/>
                <a:cs typeface="Arial" panose="020B0604020202020204" pitchFamily="34" charset="0"/>
              </a:rPr>
              <a:t>En back office, Rapport :</a:t>
            </a:r>
          </a:p>
          <a:p>
            <a:pPr marL="0" lvl="0" indent="0">
              <a:spcAft>
                <a:spcPts val="600"/>
              </a:spcAft>
              <a:buNone/>
            </a:pPr>
            <a:endParaRPr lang="fr-BE" sz="32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Aft>
                <a:spcPts val="600"/>
              </a:spcAft>
              <a:buNone/>
            </a:pPr>
            <a:r>
              <a:rPr lang="fr-BE" sz="3200" u="none" dirty="0">
                <a:latin typeface="Arial" panose="020B0604020202020204" pitchFamily="34" charset="0"/>
                <a:cs typeface="Arial" panose="020B0604020202020204" pitchFamily="34" charset="0"/>
              </a:rPr>
              <a:t>Avoir  par établissement :</a:t>
            </a:r>
          </a:p>
          <a:p>
            <a:pPr lvl="0">
              <a:spcAft>
                <a:spcPts val="600"/>
              </a:spcAft>
              <a:buFontTx/>
              <a:buChar char="-"/>
            </a:pPr>
            <a:r>
              <a:rPr lang="fr-BE" sz="3200" u="none" dirty="0">
                <a:latin typeface="Arial" panose="020B0604020202020204" pitchFamily="34" charset="0"/>
                <a:cs typeface="Arial" panose="020B0604020202020204" pitchFamily="34" charset="0"/>
              </a:rPr>
              <a:t>par contrat (choisir un contrat)</a:t>
            </a:r>
          </a:p>
          <a:p>
            <a:pPr lvl="0">
              <a:spcAft>
                <a:spcPts val="600"/>
              </a:spcAft>
              <a:buFontTx/>
              <a:buChar char="-"/>
            </a:pPr>
            <a:r>
              <a:rPr lang="fr-BE" sz="3200" u="none" dirty="0">
                <a:latin typeface="Arial" panose="020B0604020202020204" pitchFamily="34" charset="0"/>
                <a:cs typeface="Arial" panose="020B0604020202020204" pitchFamily="34" charset="0"/>
              </a:rPr>
              <a:t>par période (choisir le 1</a:t>
            </a:r>
            <a:r>
              <a:rPr lang="fr-BE" sz="3200" u="none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BE" sz="3200" u="none" dirty="0">
                <a:latin typeface="Arial" panose="020B0604020202020204" pitchFamily="34" charset="0"/>
                <a:cs typeface="Arial" panose="020B0604020202020204" pitchFamily="34" charset="0"/>
              </a:rPr>
              <a:t> trimestre de la période et le dernier trimestre de la période).</a:t>
            </a:r>
          </a:p>
          <a:p>
            <a:pPr lvl="0">
              <a:spcAft>
                <a:spcPts val="600"/>
              </a:spcAft>
              <a:buFontTx/>
              <a:buChar char="-"/>
            </a:pPr>
            <a:endParaRPr lang="fr-BE" sz="32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Aft>
                <a:spcPts val="600"/>
              </a:spcAft>
              <a:buNone/>
            </a:pPr>
            <a:r>
              <a:rPr lang="fr-BE" sz="3200" u="none" dirty="0" err="1">
                <a:latin typeface="Arial" panose="020B0604020202020204" pitchFamily="34" charset="0"/>
                <a:cs typeface="Arial" panose="020B0604020202020204" pitchFamily="34" charset="0"/>
              </a:rPr>
              <a:t>Num</a:t>
            </a:r>
            <a:r>
              <a:rPr lang="fr-BE" sz="3200" u="none" dirty="0">
                <a:latin typeface="Arial" panose="020B0604020202020204" pitchFamily="34" charset="0"/>
                <a:cs typeface="Arial" panose="020B0604020202020204" pitchFamily="34" charset="0"/>
              </a:rPr>
              <a:t> INAMI  Nom MR  NISS Nom prénom  qualification « ETP presté brut » « coût ANM 2021 – 2024 »</a:t>
            </a:r>
          </a:p>
          <a:p>
            <a:pPr marL="0" lvl="0" indent="0">
              <a:spcAft>
                <a:spcPts val="600"/>
              </a:spcAft>
              <a:buNone/>
            </a:pPr>
            <a:endParaRPr lang="fr-BE" sz="32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Aft>
                <a:spcPts val="600"/>
              </a:spcAft>
              <a:buNone/>
            </a:pPr>
            <a:endParaRPr lang="fr-BE" sz="32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Aft>
                <a:spcPts val="600"/>
              </a:spcAft>
              <a:buNone/>
            </a:pPr>
            <a:r>
              <a:rPr lang="fr-BE" sz="3200" u="none" dirty="0">
                <a:latin typeface="Arial" panose="020B0604020202020204" pitchFamily="34" charset="0"/>
                <a:cs typeface="Arial" panose="020B0604020202020204" pitchFamily="34" charset="0"/>
              </a:rPr>
              <a:t>* Implémentation 31/12/2023</a:t>
            </a:r>
          </a:p>
          <a:p>
            <a:pPr marL="0" indent="0">
              <a:buNone/>
            </a:pPr>
            <a:endParaRPr lang="fr-BE" u="none" dirty="0"/>
          </a:p>
          <a:p>
            <a:pPr marL="0" indent="0">
              <a:buNone/>
            </a:pPr>
            <a:endParaRPr lang="fr-BE" u="none" dirty="0"/>
          </a:p>
          <a:p>
            <a:pPr marL="0" indent="0">
              <a:buNone/>
            </a:pPr>
            <a:r>
              <a:rPr lang="fr-BE" u="none" dirty="0"/>
              <a:t>	</a:t>
            </a:r>
          </a:p>
          <a:p>
            <a:pPr marL="0" indent="0">
              <a:buNone/>
            </a:pPr>
            <a:endParaRPr lang="fr-BE" u="none" dirty="0"/>
          </a:p>
          <a:p>
            <a:pPr marL="0" indent="0">
              <a:buNone/>
            </a:pPr>
            <a:r>
              <a:rPr lang="fr-BE" u="none" dirty="0"/>
              <a:t>	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55607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974520" y="2915967"/>
            <a:ext cx="6876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200" b="1" dirty="0">
                <a:solidFill>
                  <a:srgbClr val="EC66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21904557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ViQ">
      <a:dk1>
        <a:srgbClr val="564F51"/>
      </a:dk1>
      <a:lt1>
        <a:sysClr val="window" lastClr="FFFFFF"/>
      </a:lt1>
      <a:dk2>
        <a:srgbClr val="564F51"/>
      </a:dk2>
      <a:lt2>
        <a:srgbClr val="C9C5C6"/>
      </a:lt2>
      <a:accent1>
        <a:srgbClr val="E74011"/>
      </a:accent1>
      <a:accent2>
        <a:srgbClr val="EC6608"/>
      </a:accent2>
      <a:accent3>
        <a:srgbClr val="F9B000"/>
      </a:accent3>
      <a:accent4>
        <a:srgbClr val="972C03"/>
      </a:accent4>
      <a:accent5>
        <a:srgbClr val="E73E11"/>
      </a:accent5>
      <a:accent6>
        <a:srgbClr val="F18500"/>
      </a:accent6>
      <a:hlink>
        <a:srgbClr val="0000FF"/>
      </a:hlink>
      <a:folHlink>
        <a:srgbClr val="800080"/>
      </a:folHlink>
    </a:clrScheme>
    <a:fontScheme name="Aviq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_x0020_du_x0020_document xmlns="4ca116fa-5dd0-4a04-ac05-c70deed9cddd" xsi:nil="true"/>
    <TaxCatchAll xmlns="4ca116fa-5dd0-4a04-ac05-c70deed9cddd">
      <Value>37</Value>
    </TaxCatchAll>
    <Périmètre xmlns="4ca116fa-5dd0-4a04-ac05-c70deed9cddd">Local</Périmètre>
    <Référent xmlns="4ca116fa-5dd0-4a04-ac05-c70deed9cddd">
      <UserInfo>
        <DisplayName/>
        <AccountId xsi:nil="true"/>
        <AccountType/>
      </UserInfo>
    </Référent>
    <Date_x0020_du_x0020_document xmlns="4ca116fa-5dd0-4a04-ac05-c70deed9cddd">2016-10-09T22:00:00+00:00</Date_x0020_du_x0020_document>
    <Date_x0020_de_x0020_péremption xmlns="4ca116fa-5dd0-4a04-ac05-c70deed9cddd" xsi:nil="true"/>
    <g3a2ae17fb934ad6896c69f37a487c2b xmlns="4ca116fa-5dd0-4a04-ac05-c70deed9cd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 - Documentation</TermName>
          <TermId xmlns="http://schemas.microsoft.com/office/infopath/2007/PartnerControls">a6ec210b-4cfb-44ec-8013-e6d604855043</TermId>
        </TermInfo>
      </Terms>
    </g3a2ae17fb934ad6896c69f37a487c2b>
    <nb97520a963241019ee37364ccb657d7 xmlns="4ca116fa-5dd0-4a04-ac05-c70deed9cddd">
      <Terms xmlns="http://schemas.microsoft.com/office/infopath/2007/PartnerControls"/>
    </nb97520a963241019ee37364ccb657d7>
    <g3f16123d2094b1d96b2861edf590d30 xmlns="4ca116fa-5dd0-4a04-ac05-c70deed9cddd">
      <Terms xmlns="http://schemas.microsoft.com/office/infopath/2007/PartnerControls"/>
    </g3f16123d2094b1d96b2861edf590d30>
    <_dlc_DocId xmlns="5c455082-bc57-48a2-856a-26dba680158d">FHXSHAMDPMEN-212-73</_dlc_DocId>
    <_dlc_DocIdUrl xmlns="5c455082-bc57-48a2-856a-26dba680158d">
      <Url>http://monportail.awiph.be/SiteDirectory/14/Docs/_layouts/15/DocIdRedir.aspx?ID=FHXSHAMDPMEN-212-73</Url>
      <Description>FHXSHAMDPMEN-212-73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ublication générale" ma:contentTypeID="0x010100112B2D1BF388F046B2A6FBDE42459D690300935140043021F745A65B3319B9EAB6F9" ma:contentTypeVersion="8" ma:contentTypeDescription="" ma:contentTypeScope="" ma:versionID="8f10652676ca48bdab617ca52a7fb676">
  <xsd:schema xmlns:xsd="http://www.w3.org/2001/XMLSchema" xmlns:xs="http://www.w3.org/2001/XMLSchema" xmlns:p="http://schemas.microsoft.com/office/2006/metadata/properties" xmlns:ns2="4ca116fa-5dd0-4a04-ac05-c70deed9cddd" xmlns:ns3="5c455082-bc57-48a2-856a-26dba680158d" targetNamespace="http://schemas.microsoft.com/office/2006/metadata/properties" ma:root="true" ma:fieldsID="cd08548d651cb9fdbee0edaa90c79bdd" ns2:_="" ns3:_="">
    <xsd:import namespace="4ca116fa-5dd0-4a04-ac05-c70deed9cddd"/>
    <xsd:import namespace="5c455082-bc57-48a2-856a-26dba680158d"/>
    <xsd:element name="properties">
      <xsd:complexType>
        <xsd:sequence>
          <xsd:element name="documentManagement">
            <xsd:complexType>
              <xsd:all>
                <xsd:element ref="ns2:Description_x0020_du_x0020_document" minOccurs="0"/>
                <xsd:element ref="ns2:Date_x0020_du_x0020_document" minOccurs="0"/>
                <xsd:element ref="ns2:Périmètre" minOccurs="0"/>
                <xsd:element ref="ns2:Référent" minOccurs="0"/>
                <xsd:element ref="ns2:Date_x0020_de_x0020_péremption" minOccurs="0"/>
                <xsd:element ref="ns2:TaxCatchAllLabel" minOccurs="0"/>
                <xsd:element ref="ns2:g3a2ae17fb934ad6896c69f37a487c2b" minOccurs="0"/>
                <xsd:element ref="ns3:_dlc_DocId" minOccurs="0"/>
                <xsd:element ref="ns3:_dlc_DocIdUrl" minOccurs="0"/>
                <xsd:element ref="ns3:_dlc_DocIdPersistId" minOccurs="0"/>
                <xsd:element ref="ns2:g3f16123d2094b1d96b2861edf590d30" minOccurs="0"/>
                <xsd:element ref="ns2:nb97520a963241019ee37364ccb657d7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a116fa-5dd0-4a04-ac05-c70deed9cddd" elementFormDefault="qualified">
    <xsd:import namespace="http://schemas.microsoft.com/office/2006/documentManagement/types"/>
    <xsd:import namespace="http://schemas.microsoft.com/office/infopath/2007/PartnerControls"/>
    <xsd:element name="Description_x0020_du_x0020_document" ma:index="3" nillable="true" ma:displayName="Description du document" ma:internalName="Description_x0020_du_x0020_document">
      <xsd:simpleType>
        <xsd:restriction base="dms:Note">
          <xsd:maxLength value="255"/>
        </xsd:restriction>
      </xsd:simpleType>
    </xsd:element>
    <xsd:element name="Date_x0020_du_x0020_document" ma:index="4" nillable="true" ma:displayName="Date du document" ma:format="DateOnly" ma:internalName="Date_x0020_du_x0020_document">
      <xsd:simpleType>
        <xsd:restriction base="dms:DateTime"/>
      </xsd:simpleType>
    </xsd:element>
    <xsd:element name="Périmètre" ma:index="6" nillable="true" ma:displayName="Périmètre" ma:default="Local" ma:format="Dropdown" ma:internalName="P_x00e9_rim_x00e8_tre" ma:readOnly="false">
      <xsd:simpleType>
        <xsd:restriction base="dms:Choice">
          <xsd:enumeration value="Global"/>
          <xsd:enumeration value="Local"/>
        </xsd:restriction>
      </xsd:simpleType>
    </xsd:element>
    <xsd:element name="Référent" ma:index="7" nillable="true" ma:displayName="Référent" ma:list="UserInfo" ma:SharePointGroup="0" ma:internalName="R_x00e9_f_x00e9_rent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de_x0020_péremption" ma:index="8" nillable="true" ma:displayName="Date de péremption" ma:format="DateOnly" ma:internalName="Date_x0020_de_x0020_p_x00e9_remption">
      <xsd:simpleType>
        <xsd:restriction base="dms:DateTime"/>
      </xsd:simpleType>
    </xsd:element>
    <xsd:element name="TaxCatchAllLabel" ma:index="10" nillable="true" ma:displayName="Colonne Attraper tout de Taxonomie1" ma:hidden="true" ma:list="{8cdc7717-be85-4e32-b3f3-ab67ddcfe9c0}" ma:internalName="TaxCatchAllLabel" ma:readOnly="true" ma:showField="CatchAllDataLabel" ma:web="4ca116fa-5dd0-4a04-ac05-c70deed9cd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3a2ae17fb934ad6896c69f37a487c2b" ma:index="13" nillable="true" ma:taxonomy="true" ma:internalName="g3a2ae17fb934ad6896c69f37a487c2b" ma:taxonomyFieldName="Espace_x0020_I" ma:displayName="Espace I" ma:default="" ma:fieldId="{03a2ae17-fb93-4ad6-896c-69f37a487c2b}" ma:sspId="92d37783-74ef-4498-be1f-acdfec363605" ma:termSetId="21d7cf7b-e6d1-4333-aa0d-52ee694d87c9" ma:anchorId="1a326b6f-fceb-41ca-9b2e-df22be0f4677" ma:open="false" ma:isKeyword="false">
      <xsd:complexType>
        <xsd:sequence>
          <xsd:element ref="pc:Terms" minOccurs="0" maxOccurs="1"/>
        </xsd:sequence>
      </xsd:complexType>
    </xsd:element>
    <xsd:element name="g3f16123d2094b1d96b2861edf590d30" ma:index="20" nillable="true" ma:taxonomy="true" ma:internalName="g3f16123d2094b1d96b2861edf590d30" ma:taxonomyFieldName="BR" ma:displayName="Implantation" ma:default="" ma:fieldId="{03f16123-d209-4b1d-96b2-861edf590d30}" ma:sspId="92d37783-74ef-4498-be1f-acdfec363605" ma:termSetId="b82a29a5-e355-4a7d-9db9-62384a5fdd0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b97520a963241019ee37364ccb657d7" ma:index="22" nillable="true" ma:taxonomy="true" ma:internalName="nb97520a963241019ee37364ccb657d7" ma:taxonomyFieldName="Classification" ma:displayName="Classification" ma:default="" ma:fieldId="{7b97520a-9632-4101-9ee3-7364ccb657d7}" ma:sspId="92d37783-74ef-4498-be1f-acdfec363605" ma:termSetId="694159cc-4c04-4b97-beca-250139d7698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3" nillable="true" ma:displayName="Colonne Attraper tout de Taxonomie" ma:hidden="true" ma:list="{8cdc7717-be85-4e32-b3f3-ab67ddcfe9c0}" ma:internalName="TaxCatchAll" ma:showField="CatchAllData" ma:web="4ca116fa-5dd0-4a04-ac05-c70deed9cd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455082-bc57-48a2-856a-26dba680158d" elementFormDefault="qualified">
    <xsd:import namespace="http://schemas.microsoft.com/office/2006/documentManagement/types"/>
    <xsd:import namespace="http://schemas.microsoft.com/office/infopath/2007/PartnerControls"/>
    <xsd:element name="_dlc_DocId" ma:index="17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18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Conserver l’ID" ma:description="Conserver l’ID lors de l’ajout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584B87-6305-43F9-814E-B6A5CC750D05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4ca116fa-5dd0-4a04-ac05-c70deed9cddd"/>
    <ds:schemaRef ds:uri="5c455082-bc57-48a2-856a-26dba680158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CCC2FB0-9243-4128-89CD-B09AEF476DF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44DFB1A-E881-47CE-BAC5-521722B7AB6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584185C-6B6D-48B1-9C08-F0736225E7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a116fa-5dd0-4a04-ac05-c70deed9cddd"/>
    <ds:schemaRef ds:uri="5c455082-bc57-48a2-856a-26dba68015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7942</TotalTime>
  <Words>815</Words>
  <Application>Microsoft Office PowerPoint</Application>
  <PresentationFormat>Grand écran</PresentationFormat>
  <Paragraphs>101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Calibri</vt:lpstr>
      <vt:lpstr>Thème Office</vt:lpstr>
      <vt:lpstr>Présentation PowerPoint</vt:lpstr>
      <vt:lpstr>Propositions ANM 2021 - 2024</vt:lpstr>
      <vt:lpstr>Propositions ANM 2021 - 2024</vt:lpstr>
      <vt:lpstr>Propositions ANM 2021 - 2024</vt:lpstr>
      <vt:lpstr>Propositions ANM 2021 - 2024</vt:lpstr>
      <vt:lpstr>Propositions ANM 2021 - 2024</vt:lpstr>
      <vt:lpstr>Propositions ANM 2021 - 2024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 Stimart</dc:creator>
  <cp:lastModifiedBy>Julie Genot</cp:lastModifiedBy>
  <cp:revision>389</cp:revision>
  <cp:lastPrinted>2018-12-17T07:16:32Z</cp:lastPrinted>
  <dcterms:created xsi:type="dcterms:W3CDTF">2016-01-05T14:25:52Z</dcterms:created>
  <dcterms:modified xsi:type="dcterms:W3CDTF">2022-10-28T11:07:03Z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0x010100112B2D1BF388F046B2A6FBDE42459D690300935140043021F745A65B3319B9EAB6F9</vt:lpwstr>
  </property>
  <property fmtid="{D5CDD505-2E9C-101B-9397-08002B2CF9AE}" pid="3" name="_dlc_DocIdItemGuid">
    <vt:lpwstr>7e9bb665-21eb-4063-94ef-0d508f1d5af6</vt:lpwstr>
  </property>
  <property fmtid="{D5CDD505-2E9C-101B-9397-08002B2CF9AE}" pid="4" name="Espace I">
    <vt:lpwstr>37;#Communication - Documentation|a6ec210b-4cfb-44ec-8013-e6d604855043</vt:lpwstr>
  </property>
  <property fmtid="{D5CDD505-2E9C-101B-9397-08002B2CF9AE}" pid="5" name="BR">
    <vt:lpwstr/>
  </property>
  <property fmtid="{D5CDD505-2E9C-101B-9397-08002B2CF9AE}" pid="6" name="Classification">
    <vt:lpwstr/>
  </property>
</Properties>
</file>